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712" r:id="rId5"/>
    <p:sldMasterId id="2147483673" r:id="rId6"/>
    <p:sldMasterId id="2147483676" r:id="rId7"/>
    <p:sldMasterId id="2147483678" r:id="rId8"/>
    <p:sldMasterId id="2147483680" r:id="rId9"/>
    <p:sldMasterId id="2147483724" r:id="rId10"/>
  </p:sldMasterIdLst>
  <p:notesMasterIdLst>
    <p:notesMasterId r:id="rId15"/>
  </p:notesMasterIdLst>
  <p:sldIdLst>
    <p:sldId id="257" r:id="rId11"/>
    <p:sldId id="265" r:id="rId12"/>
    <p:sldId id="289" r:id="rId13"/>
    <p:sldId id="290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4643" autoAdjust="0"/>
  </p:normalViewPr>
  <p:slideViewPr>
    <p:cSldViewPr snapToGrid="0">
      <p:cViewPr varScale="1">
        <p:scale>
          <a:sx n="93" d="100"/>
          <a:sy n="93" d="100"/>
        </p:scale>
        <p:origin x="87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Master" Target="slideMasters/slideMaster6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xmlns="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xmlns="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168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353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814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726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665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684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2605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7875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17598" y="879975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Font typeface="Arial" pitchFamily="34" charset="0"/>
              <a:buChar char="•"/>
              <a:defRPr sz="1200"/>
            </a:lvl2pPr>
            <a:lvl3pPr>
              <a:buNone/>
              <a:defRPr sz="1400"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</a:t>
            </a:r>
          </a:p>
          <a:p>
            <a:pPr lvl="1"/>
            <a:r>
              <a:rPr lang="en-US" dirty="0"/>
              <a:t>aster text styles</a:t>
            </a:r>
          </a:p>
          <a:p>
            <a:pPr lvl="2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45286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xmlns="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xmlns="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8CB4E99-5D9B-49EB-A80D-C2366451A6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11" name="Text Placeholder 12">
            <a:extLst>
              <a:ext uri="{FF2B5EF4-FFF2-40B4-BE49-F238E27FC236}">
                <a16:creationId xmlns:a16="http://schemas.microsoft.com/office/drawing/2014/main" xmlns="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xmlns="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xmlns="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1961597-1BB1-4AC0-81C4-ECF117F5AF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xmlns="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xmlns="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xmlns="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xmlns="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117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xmlns="" id="{7920C8E0-2BA3-45B9-8A9F-1B9E59157439}"/>
              </a:ext>
            </a:extLst>
          </p:cNvPr>
          <p:cNvSpPr txBox="1">
            <a:spLocks/>
          </p:cNvSpPr>
          <p:nvPr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xmlns="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B20BA402-4DCA-4D3B-A03B-98DA80BAB253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xmlns="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31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5208" y="1105099"/>
            <a:ext cx="8359200" cy="1980000"/>
          </a:xfrm>
        </p:spPr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Handling of slice based overload control at NG-RAN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879" y="4180109"/>
            <a:ext cx="1568774" cy="426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69696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3B9EFB1-9279-469D-AA80-F88D5A3DA5DF}"/>
              </a:ext>
            </a:extLst>
          </p:cNvPr>
          <p:cNvSpPr txBox="1"/>
          <p:nvPr/>
        </p:nvSpPr>
        <p:spPr>
          <a:xfrm>
            <a:off x="217715" y="190699"/>
            <a:ext cx="8734696" cy="637437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GB" altLang="ja-JP" sz="1200" b="1" dirty="0"/>
              <a:t>SA WG2 Meeting #129-Bis</a:t>
            </a:r>
            <a:r>
              <a:rPr lang="en-GB" sz="1200" dirty="0">
                <a:solidFill>
                  <a:schemeClr val="tx2"/>
                </a:solidFill>
              </a:rPr>
              <a:t>									</a:t>
            </a:r>
            <a:r>
              <a:rPr lang="en-GB" sz="1200" dirty="0" smtClean="0">
                <a:solidFill>
                  <a:schemeClr val="tx2"/>
                </a:solidFill>
              </a:rPr>
              <a:t> 			        </a:t>
            </a:r>
            <a:r>
              <a:rPr lang="en-GB" sz="1200" b="1" dirty="0"/>
              <a:t>S2-1812158</a:t>
            </a:r>
            <a:endParaRPr lang="en-GB" sz="1200" dirty="0" smtClean="0">
              <a:solidFill>
                <a:schemeClr val="tx2"/>
              </a:solidFill>
            </a:endParaRPr>
          </a:p>
          <a:p>
            <a:pPr>
              <a:spcAft>
                <a:spcPts val="300"/>
              </a:spcAft>
              <a:buSzPct val="100000"/>
            </a:pPr>
            <a:r>
              <a:rPr lang="en-GB" altLang="ja-JP" sz="1200" b="1" dirty="0" smtClean="0"/>
              <a:t>26 – 30 November 2018, West Palm Beach, USA</a:t>
            </a:r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137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6D29523-E4FF-45B0-970F-CEE28D5078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b="1" dirty="0" smtClean="0"/>
              <a:t>Rel-15 UE and Network behaviour</a:t>
            </a:r>
            <a:endParaRPr lang="en-GB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5"/>
            <a:ext cx="8407223" cy="3560400"/>
          </a:xfrm>
        </p:spPr>
        <p:txBody>
          <a:bodyPr>
            <a:normAutofit/>
          </a:bodyPr>
          <a:lstStyle/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An AMF invokes Slice based overload control at NG-RAN by sending Start Overload message containing a congested S-NSSAI(s).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When a NG-RAN receives Requested NSAAI during the RRC connection establishment procedure and the requested NSSAI are indicated as congested by the AMF then the NG-RAN sends a </a:t>
            </a:r>
            <a:r>
              <a:rPr lang="en-GB" sz="1600" b="1" dirty="0" smtClean="0">
                <a:solidFill>
                  <a:srgbClr val="FF0000"/>
                </a:solidFill>
              </a:rPr>
              <a:t>GENERIC </a:t>
            </a:r>
            <a:r>
              <a:rPr lang="en-GB" sz="1600" dirty="0" smtClean="0"/>
              <a:t>wait time in the RRC connection release to the UE.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When the UE receives </a:t>
            </a:r>
            <a:r>
              <a:rPr lang="en-GB" sz="1600" b="1" dirty="0">
                <a:solidFill>
                  <a:srgbClr val="FF0000"/>
                </a:solidFill>
              </a:rPr>
              <a:t>GENERIC </a:t>
            </a:r>
            <a:r>
              <a:rPr lang="en-GB" sz="1600" b="1" dirty="0" smtClean="0">
                <a:solidFill>
                  <a:srgbClr val="FF0000"/>
                </a:solidFill>
              </a:rPr>
              <a:t> </a:t>
            </a:r>
            <a:r>
              <a:rPr lang="en-GB" sz="1600" dirty="0" smtClean="0"/>
              <a:t>wait time in the RRC connection Release message it will not send any AS and NAS signalling till the wait time expires. This procedure </a:t>
            </a:r>
            <a:r>
              <a:rPr lang="en-GB" sz="1600" dirty="0"/>
              <a:t>may </a:t>
            </a:r>
            <a:r>
              <a:rPr lang="en-GB" sz="1600" b="1" dirty="0">
                <a:solidFill>
                  <a:srgbClr val="FF0000"/>
                </a:solidFill>
              </a:rPr>
              <a:t>block ALL services </a:t>
            </a:r>
            <a:r>
              <a:rPr lang="en-GB" altLang="ja-JP" sz="1600" b="1" dirty="0">
                <a:solidFill>
                  <a:srgbClr val="FF0000"/>
                </a:solidFill>
              </a:rPr>
              <a:t>unnecessary </a:t>
            </a:r>
            <a:r>
              <a:rPr lang="en-GB" sz="1600" dirty="0" smtClean="0"/>
              <a:t>at the UE.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GB" sz="1800" dirty="0" smtClean="0"/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lvl="2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2227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5"/>
            <a:ext cx="8407223" cy="3560400"/>
          </a:xfrm>
        </p:spPr>
        <p:txBody>
          <a:bodyPr>
            <a:normAutofit/>
          </a:bodyPr>
          <a:lstStyle/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 smtClean="0"/>
              <a:t>When the AMF requests NG-RAN to perform overload control for one service/Slice (S-NSAAI) then the NG-RAN will send  generic wait time to the UE. As a result all the other services (essential services e.g. V2X) at the UE are blocked till the generic wait time expires. </a:t>
            </a:r>
            <a:r>
              <a:rPr lang="en-GB" sz="1800" dirty="0"/>
              <a:t> </a:t>
            </a:r>
            <a:r>
              <a:rPr lang="en-GB" sz="1800" dirty="0" smtClean="0"/>
              <a:t>This will create bad user experience.</a:t>
            </a:r>
          </a:p>
          <a:p>
            <a:pPr lvl="1"/>
            <a:endParaRPr lang="en-GB" sz="1800" dirty="0" smtClean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 smtClean="0"/>
              <a:t>e.g. when a  UE requires </a:t>
            </a:r>
            <a:r>
              <a:rPr lang="en-GB" sz="1800" dirty="0" err="1" smtClean="0"/>
              <a:t>IoT</a:t>
            </a:r>
            <a:r>
              <a:rPr lang="en-GB" sz="1800" dirty="0" smtClean="0"/>
              <a:t> and </a:t>
            </a:r>
            <a:r>
              <a:rPr lang="en-GB" sz="1800" dirty="0" err="1" smtClean="0"/>
              <a:t>eMBB</a:t>
            </a:r>
            <a:r>
              <a:rPr lang="en-GB" sz="1800" dirty="0" smtClean="0"/>
              <a:t> services and </a:t>
            </a:r>
            <a:r>
              <a:rPr lang="en-GB" sz="1800" dirty="0" err="1" smtClean="0"/>
              <a:t>IoT</a:t>
            </a:r>
            <a:r>
              <a:rPr lang="en-GB" sz="1800" dirty="0" smtClean="0"/>
              <a:t>  related slice is congested then this mechanism block </a:t>
            </a:r>
            <a:r>
              <a:rPr lang="en-GB" sz="1800" dirty="0" err="1" smtClean="0"/>
              <a:t>eMBB</a:t>
            </a:r>
            <a:r>
              <a:rPr lang="en-GB" sz="1800" dirty="0" smtClean="0"/>
              <a:t> services as well. This will become more critical when some essential services will be blocked (e.g. V2X).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 smtClean="0"/>
              <a:t>Drawback of the Rel-15 UE and Network behaviour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91992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5"/>
            <a:ext cx="8407223" cy="3560400"/>
          </a:xfrm>
        </p:spPr>
        <p:txBody>
          <a:bodyPr>
            <a:normAutofit/>
          </a:bodyPr>
          <a:lstStyle/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It is proposed in Rel-16 to introduce a better mechanism to handle the slice based overload control at a NG-RAN and an UE e.g. sending wait timer per slice </a:t>
            </a:r>
            <a:r>
              <a:rPr lang="en-GB" sz="1600" smtClean="0"/>
              <a:t>based.</a:t>
            </a:r>
          </a:p>
          <a:p>
            <a:pPr lvl="2"/>
            <a:endParaRPr lang="en-GB" sz="1600" dirty="0" smtClean="0"/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This scenario can be part of TEI16 or </a:t>
            </a:r>
            <a:r>
              <a:rPr lang="en-GB" sz="1600" dirty="0" err="1" smtClean="0"/>
              <a:t>eNS.</a:t>
            </a:r>
            <a:endParaRPr lang="en-GB" sz="1600" dirty="0"/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 smtClean="0"/>
              <a:t>Proposal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32416942"/>
      </p:ext>
    </p:extLst>
  </p:cSld>
  <p:clrMapOvr>
    <a:masterClrMapping/>
  </p:clrMapOvr>
</p:sld>
</file>

<file path=ppt/theme/theme1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8DCBB23F-4047-47FB-9A6E-B404176201C2}"/>
    </a:ext>
  </a:extLst>
</a:theme>
</file>

<file path=ppt/theme/theme2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71557DAB-B924-4A1F-B433-499BA264D20A}"/>
    </a:ext>
  </a:extLst>
</a:theme>
</file>

<file path=ppt/theme/theme3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416D58A7-784C-4A17-879F-57337D6D5A44}"/>
    </a:ext>
  </a:extLst>
</a:theme>
</file>

<file path=ppt/theme/theme4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391E7E0B-8F1E-433D-B954-B7B320E1ABB0}"/>
    </a:ext>
  </a:extLst>
</a:theme>
</file>

<file path=ppt/theme/theme5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A111A971-121D-4A56-9315-CB1A61A99E6C}"/>
    </a:ext>
  </a:extLst>
</a:theme>
</file>

<file path=ppt/theme/theme6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" id="{EBFA465A-F99A-440C-9EAF-9E2AFF539F79}" vid="{74E9AEE0-7FE0-4E86-A209-704C6EA35B36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0" ma:contentTypeDescription="Create Nokia Word Document" ma:contentTypeScope="" ma:versionID="8a8bb39903eab51627de84a4b55bcd5b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ee505b34e59658c61b786e7520ef1dfe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_dlc_DocId xmlns="71c5aaf6-e6ce-465b-b873-5148d2a4c105">QBI5PMBIL2NS-1242730160-2063</_dlc_DocId>
    <_dlc_DocIdUrl xmlns="71c5aaf6-e6ce-465b-b873-5148d2a4c105">
      <Url>https://nokia.sharepoint.com/sites/brandstore/_layouts/15/DocIdRedir.aspx?ID=QBI5PMBIL2NS-1242730160-2063</Url>
      <Description>QBI5PMBIL2NS-1242730160-2063</Description>
    </_dlc_DocIdUrl>
  </documentManagement>
</p:properties>
</file>

<file path=customXml/itemProps1.xml><?xml version="1.0" encoding="utf-8"?>
<ds:datastoreItem xmlns:ds="http://schemas.openxmlformats.org/officeDocument/2006/customXml" ds:itemID="{6BE17682-4855-48A2-90A4-033C82C08EA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380CF39-7FE4-4523-8130-906964D78BFD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1689926E-7E8E-43B1-A463-B8F738E263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2E8A448-65DE-44E8-AD84-1DC2579AB372}">
  <ds:schemaRefs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71c5aaf6-e6ce-465b-b873-5148d2a4c105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Pure PowerPoint</Template>
  <TotalTime>5428</TotalTime>
  <Words>269</Words>
  <Application>Microsoft Office PowerPoint</Application>
  <PresentationFormat>On-screen Show (16:9)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4</vt:i4>
      </vt:variant>
    </vt:vector>
  </HeadingPairs>
  <TitlesOfParts>
    <vt:vector size="17" baseType="lpstr">
      <vt:lpstr>Nokia Pure Headline Light</vt:lpstr>
      <vt:lpstr>Nokia Pure Headline Ultra Light</vt:lpstr>
      <vt:lpstr>Nokia Pure Text</vt:lpstr>
      <vt:lpstr>Nokia Pure Text Light</vt:lpstr>
      <vt:lpstr>Arial</vt:lpstr>
      <vt:lpstr>Calibri</vt:lpstr>
      <vt:lpstr>Calibri Light</vt:lpstr>
      <vt:lpstr>1_c 2018 Nokia</vt:lpstr>
      <vt:lpstr>3_Blue</vt:lpstr>
      <vt:lpstr>4_Blue End Slide</vt:lpstr>
      <vt:lpstr>5_White End Slide</vt:lpstr>
      <vt:lpstr>6_Gray</vt:lpstr>
      <vt:lpstr>Nokia White Master with headline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Milinski, Alexander (Nokia - DE/Munich)</dc:creator>
  <cp:lastModifiedBy>KUNDAN TIWARI</cp:lastModifiedBy>
  <cp:revision>90</cp:revision>
  <dcterms:created xsi:type="dcterms:W3CDTF">2018-05-23T09:49:09Z</dcterms:created>
  <dcterms:modified xsi:type="dcterms:W3CDTF">2018-11-20T09:47:36Z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ea134091-6caa-4ee1-9901-fdd6cf1a17b2</vt:lpwstr>
  </property>
  <property fmtid="{D5CDD505-2E9C-101B-9397-08002B2CF9AE}" pid="4" name="MSIP_Label_b1aa2129-79ec-42c0-bfac-e5b7a0374572_Enabled">
    <vt:lpwstr>True</vt:lpwstr>
  </property>
  <property fmtid="{D5CDD505-2E9C-101B-9397-08002B2CF9AE}" pid="5" name="MSIP_Label_b1aa2129-79ec-42c0-bfac-e5b7a0374572_SiteId">
    <vt:lpwstr>5d471751-9675-428d-917b-70f44f9630b0</vt:lpwstr>
  </property>
  <property fmtid="{D5CDD505-2E9C-101B-9397-08002B2CF9AE}" pid="6" name="MSIP_Label_b1aa2129-79ec-42c0-bfac-e5b7a0374572_Owner">
    <vt:lpwstr>alessio.casati@nokia.com</vt:lpwstr>
  </property>
  <property fmtid="{D5CDD505-2E9C-101B-9397-08002B2CF9AE}" pid="7" name="MSIP_Label_b1aa2129-79ec-42c0-bfac-e5b7a0374572_SetDate">
    <vt:lpwstr>2018-10-04T15:08:46.0426180Z</vt:lpwstr>
  </property>
  <property fmtid="{D5CDD505-2E9C-101B-9397-08002B2CF9AE}" pid="8" name="MSIP_Label_b1aa2129-79ec-42c0-bfac-e5b7a0374572_Name">
    <vt:lpwstr>Public</vt:lpwstr>
  </property>
  <property fmtid="{D5CDD505-2E9C-101B-9397-08002B2CF9AE}" pid="9" name="MSIP_Label_b1aa2129-79ec-42c0-bfac-e5b7a0374572_Application">
    <vt:lpwstr>Microsoft Azure Information Protection</vt:lpwstr>
  </property>
  <property fmtid="{D5CDD505-2E9C-101B-9397-08002B2CF9AE}" pid="10" name="MSIP_Label_b1aa2129-79ec-42c0-bfac-e5b7a0374572_Extended_MSFT_Method">
    <vt:lpwstr>Manual</vt:lpwstr>
  </property>
  <property fmtid="{D5CDD505-2E9C-101B-9397-08002B2CF9AE}" pid="11" name="Sensitivity">
    <vt:lpwstr>Public</vt:lpwstr>
  </property>
  <property fmtid="{D5CDD505-2E9C-101B-9397-08002B2CF9AE}" pid="12" name="_NewReviewCycle">
    <vt:lpwstr/>
  </property>
</Properties>
</file>